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83" r:id="rId12"/>
    <p:sldId id="278" r:id="rId13"/>
    <p:sldId id="284" r:id="rId14"/>
    <p:sldId id="291" r:id="rId15"/>
    <p:sldId id="263" r:id="rId16"/>
    <p:sldId id="266" r:id="rId17"/>
    <p:sldId id="270" r:id="rId18"/>
    <p:sldId id="271" r:id="rId19"/>
    <p:sldId id="273" r:id="rId20"/>
    <p:sldId id="274" r:id="rId21"/>
    <p:sldId id="277" r:id="rId22"/>
    <p:sldId id="279" r:id="rId23"/>
    <p:sldId id="280" r:id="rId24"/>
    <p:sldId id="281" r:id="rId25"/>
    <p:sldId id="282" r:id="rId26"/>
    <p:sldId id="285" r:id="rId27"/>
    <p:sldId id="287" r:id="rId28"/>
    <p:sldId id="288" r:id="rId29"/>
    <p:sldId id="286" r:id="rId30"/>
    <p:sldId id="289" r:id="rId31"/>
    <p:sldId id="290" r:id="rId32"/>
    <p:sldId id="293" r:id="rId33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A"/>
    <a:srgbClr val="A0A0A0"/>
    <a:srgbClr val="D0DFAB"/>
    <a:srgbClr val="FFA8A8"/>
    <a:srgbClr val="FFC9C9"/>
    <a:srgbClr val="135589"/>
    <a:srgbClr val="DEEBF7"/>
    <a:srgbClr val="3A4599"/>
    <a:srgbClr val="374293"/>
    <a:srgbClr val="FFE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92" y="72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1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ImportantFeaturesSample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446712"/>
        <c:axId val="36844788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8449064"/>
        <c:axId val="368448672"/>
      </c:lineChart>
      <c:valAx>
        <c:axId val="36844788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8446712"/>
        <c:crosses val="autoZero"/>
        <c:crossBetween val="between"/>
      </c:valAx>
      <c:dateAx>
        <c:axId val="3684467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8447888"/>
        <c:crosses val="autoZero"/>
        <c:auto val="1"/>
        <c:lblOffset val="100"/>
        <c:baseTimeUnit val="days"/>
        <c:majorUnit val="2"/>
        <c:majorTimeUnit val="years"/>
      </c:dateAx>
      <c:valAx>
        <c:axId val="36844867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8449064"/>
        <c:crosses val="max"/>
        <c:crossBetween val="between"/>
        <c:majorUnit val="500000"/>
      </c:valAx>
      <c:dateAx>
        <c:axId val="36844906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68448672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744616"/>
        <c:axId val="541746576"/>
      </c:lineChart>
      <c:dateAx>
        <c:axId val="5417446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65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1746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46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745400"/>
        <c:axId val="541746968"/>
      </c:lineChart>
      <c:dateAx>
        <c:axId val="5417454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69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1746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540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74112"/>
        <c:axId val="370976072"/>
      </c:lineChart>
      <c:dateAx>
        <c:axId val="370974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6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70976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4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73720"/>
        <c:axId val="370972936"/>
      </c:lineChart>
      <c:dateAx>
        <c:axId val="3709737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29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709729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3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75288"/>
        <c:axId val="370974896"/>
      </c:lineChart>
      <c:dateAx>
        <c:axId val="37097528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489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7097489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5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76464"/>
        <c:axId val="309977552"/>
      </c:lineChart>
      <c:dateAx>
        <c:axId val="37097646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7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977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097646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977944"/>
        <c:axId val="309975200"/>
      </c:lineChart>
      <c:dateAx>
        <c:axId val="309977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52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975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79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976768"/>
        <c:axId val="309978728"/>
      </c:lineChart>
      <c:dateAx>
        <c:axId val="30997676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87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978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67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978336"/>
        <c:axId val="309975984"/>
      </c:lineChart>
      <c:dateAx>
        <c:axId val="30997833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598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9759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9783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6840992"/>
        <c:axId val="546838248"/>
      </c:lineChart>
      <c:dateAx>
        <c:axId val="5468409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382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68382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409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88616"/>
        <c:axId val="365785088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785480"/>
        <c:axId val="365786264"/>
      </c:lineChart>
      <c:dateAx>
        <c:axId val="3657886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5785088"/>
        <c:crosses val="autoZero"/>
        <c:auto val="1"/>
        <c:lblOffset val="100"/>
        <c:baseTimeUnit val="days"/>
        <c:majorUnit val="2"/>
        <c:majorTimeUnit val="years"/>
      </c:dateAx>
      <c:valAx>
        <c:axId val="36578508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5788616"/>
        <c:crosses val="autoZero"/>
        <c:crossBetween val="between"/>
        <c:majorUnit val="400"/>
      </c:valAx>
      <c:valAx>
        <c:axId val="365786264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5785480"/>
        <c:crosses val="max"/>
        <c:crossBetween val="between"/>
        <c:majorUnit val="250000"/>
      </c:valAx>
      <c:dateAx>
        <c:axId val="36578548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65786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6840208"/>
        <c:axId val="546841384"/>
      </c:lineChart>
      <c:dateAx>
        <c:axId val="5468402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4138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68413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402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6838640"/>
        <c:axId val="546839032"/>
      </c:lineChart>
      <c:dateAx>
        <c:axId val="54683864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3903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6839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68386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energy</c:v>
                </c:pt>
                <c:pt idx="2">
                  <c:v>new</c:v>
                </c:pt>
                <c:pt idx="3">
                  <c:v>oil</c:v>
                </c:pt>
                <c:pt idx="4">
                  <c:v>year</c:v>
                </c:pt>
                <c:pt idx="5">
                  <c:v>world</c:v>
                </c:pt>
                <c:pt idx="6">
                  <c:v>solar</c:v>
                </c:pt>
                <c:pt idx="7">
                  <c:v>good</c:v>
                </c:pt>
                <c:pt idx="8">
                  <c:v>like</c:v>
                </c:pt>
                <c:pt idx="9">
                  <c:v>green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3.3966473601621403E-2</c:v>
                </c:pt>
                <c:pt idx="1">
                  <c:v>1.203008470958381E-2</c:v>
                </c:pt>
                <c:pt idx="2">
                  <c:v>9.4141357875866822E-3</c:v>
                </c:pt>
                <c:pt idx="3">
                  <c:v>8.3393216776472077E-3</c:v>
                </c:pt>
                <c:pt idx="4">
                  <c:v>7.8950786992786817E-3</c:v>
                </c:pt>
                <c:pt idx="5">
                  <c:v>7.6133233954871456E-3</c:v>
                </c:pt>
                <c:pt idx="6">
                  <c:v>7.2217017378648947E-3</c:v>
                </c:pt>
                <c:pt idx="7">
                  <c:v>6.8577629772690104E-3</c:v>
                </c:pt>
                <c:pt idx="8">
                  <c:v>6.7964008032663174E-3</c:v>
                </c:pt>
                <c:pt idx="9">
                  <c:v>6.6644201411125122E-3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3245888"/>
        <c:axId val="373245496"/>
      </c:barChart>
      <c:dateAx>
        <c:axId val="373245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5496"/>
        <c:crosses val="autoZero"/>
        <c:auto val="1"/>
        <c:lblOffset val="100"/>
        <c:baseTimeUnit val="months"/>
        <c:majorTimeUnit val="months"/>
        <c:minorTimeUnit val="months"/>
      </c:dateAx>
      <c:valAx>
        <c:axId val="373245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5888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green</c:v>
                </c:pt>
                <c:pt idx="1">
                  <c:v>environmental</c:v>
                </c:pt>
                <c:pt idx="2">
                  <c:v>environment</c:v>
                </c:pt>
                <c:pt idx="3">
                  <c:v>sustainable</c:v>
                </c:pt>
                <c:pt idx="4">
                  <c:v>would</c:v>
                </c:pt>
                <c:pt idx="5">
                  <c:v>sustainability</c:v>
                </c:pt>
                <c:pt idx="6">
                  <c:v>like</c:v>
                </c:pt>
                <c:pt idx="7">
                  <c:v>eco</c:v>
                </c:pt>
                <c:pt idx="8">
                  <c:v>help</c:v>
                </c:pt>
                <c:pt idx="9">
                  <c:v>think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3.7781614835985203E-2</c:v>
                </c:pt>
                <c:pt idx="1">
                  <c:v>3.4422801353971681E-2</c:v>
                </c:pt>
                <c:pt idx="2">
                  <c:v>2.9451623331233169E-2</c:v>
                </c:pt>
                <c:pt idx="3">
                  <c:v>2.347197392817324E-2</c:v>
                </c:pt>
                <c:pt idx="4">
                  <c:v>2.023775389169951E-2</c:v>
                </c:pt>
                <c:pt idx="5">
                  <c:v>1.715788688672007E-2</c:v>
                </c:pt>
                <c:pt idx="6">
                  <c:v>1.6247166262099481E-2</c:v>
                </c:pt>
                <c:pt idx="7">
                  <c:v>1.307821853742544E-2</c:v>
                </c:pt>
                <c:pt idx="8">
                  <c:v>1.274308165182173E-2</c:v>
                </c:pt>
                <c:pt idx="9">
                  <c:v>1.266736111551686E-2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3246672"/>
        <c:axId val="373247848"/>
      </c:barChart>
      <c:dateAx>
        <c:axId val="373246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7848"/>
        <c:crosses val="autoZero"/>
        <c:auto val="1"/>
        <c:lblOffset val="100"/>
        <c:baseTimeUnit val="months"/>
        <c:majorTimeUnit val="months"/>
        <c:minorTimeUnit val="months"/>
      </c:dateAx>
      <c:valAx>
        <c:axId val="373247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667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tornado</c:v>
                </c:pt>
                <c:pt idx="3">
                  <c:v>weather</c:v>
                </c:pt>
                <c:pt idx="4">
                  <c:v>cyclone</c:v>
                </c:pt>
                <c:pt idx="5">
                  <c:v>tropical</c:v>
                </c:pt>
                <c:pt idx="6">
                  <c:v>rain</c:v>
                </c:pt>
                <c:pt idx="7">
                  <c:v>forecast</c:v>
                </c:pt>
                <c:pt idx="8">
                  <c:v>hit</c:v>
                </c:pt>
                <c:pt idx="9">
                  <c:v>florida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0.17184240672253659</c:v>
                </c:pt>
                <c:pt idx="1">
                  <c:v>0.157026249092696</c:v>
                </c:pt>
                <c:pt idx="2">
                  <c:v>0.10074116714863419</c:v>
                </c:pt>
                <c:pt idx="3">
                  <c:v>5.0930583124140068E-2</c:v>
                </c:pt>
                <c:pt idx="4">
                  <c:v>2.8819578546381189E-2</c:v>
                </c:pt>
                <c:pt idx="5">
                  <c:v>2.250926609638924E-2</c:v>
                </c:pt>
                <c:pt idx="6">
                  <c:v>1.2911459210283849E-2</c:v>
                </c:pt>
                <c:pt idx="7">
                  <c:v>1.253725642049368E-2</c:v>
                </c:pt>
                <c:pt idx="8">
                  <c:v>8.4541324188776041E-3</c:v>
                </c:pt>
                <c:pt idx="9">
                  <c:v>8.3771292526466524E-3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3247456"/>
        <c:axId val="373248240"/>
      </c:barChart>
      <c:dateAx>
        <c:axId val="373247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8240"/>
        <c:crosses val="autoZero"/>
        <c:auto val="1"/>
        <c:lblOffset val="100"/>
        <c:baseTimeUnit val="months"/>
        <c:majorTimeUnit val="months"/>
        <c:minorTimeUnit val="months"/>
      </c:dateAx>
      <c:valAx>
        <c:axId val="373248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7456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animal</c:v>
                </c:pt>
                <c:pt idx="2">
                  <c:v>ocean</c:v>
                </c:pt>
                <c:pt idx="3">
                  <c:v>wildlife</c:v>
                </c:pt>
                <c:pt idx="4">
                  <c:v>fish</c:v>
                </c:pt>
                <c:pt idx="5">
                  <c:v>bird</c:v>
                </c:pt>
                <c:pt idx="6">
                  <c:v>sea</c:v>
                </c:pt>
                <c:pt idx="7">
                  <c:v>cloud</c:v>
                </c:pt>
                <c:pt idx="8">
                  <c:v>lake</c:v>
                </c:pt>
                <c:pt idx="9">
                  <c:v>nature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3.040068348573215E-2</c:v>
                </c:pt>
                <c:pt idx="1">
                  <c:v>2.6321758267783869E-2</c:v>
                </c:pt>
                <c:pt idx="2">
                  <c:v>2.5570103539635059E-2</c:v>
                </c:pt>
                <c:pt idx="3">
                  <c:v>2.2819802673606109E-2</c:v>
                </c:pt>
                <c:pt idx="4">
                  <c:v>1.9795890478062659E-2</c:v>
                </c:pt>
                <c:pt idx="5">
                  <c:v>1.8487303585834239E-2</c:v>
                </c:pt>
                <c:pt idx="6">
                  <c:v>1.7317952490926741E-2</c:v>
                </c:pt>
                <c:pt idx="7">
                  <c:v>1.5688430375101321E-2</c:v>
                </c:pt>
                <c:pt idx="8">
                  <c:v>1.099299404357118E-2</c:v>
                </c:pt>
                <c:pt idx="9">
                  <c:v>1.0908058466095169E-2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3245104"/>
        <c:axId val="541315776"/>
      </c:barChart>
      <c:dateAx>
        <c:axId val="373245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5776"/>
        <c:crosses val="autoZero"/>
        <c:auto val="1"/>
        <c:lblOffset val="100"/>
        <c:baseTimeUnit val="months"/>
        <c:majorTimeUnit val="months"/>
        <c:minorTimeUnit val="months"/>
      </c:dateAx>
      <c:valAx>
        <c:axId val="5413157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3245104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8 - Agriculture &amp; admnistration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097765669750222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water</c:v>
                </c:pt>
                <c:pt idx="1">
                  <c:v>chemical</c:v>
                </c:pt>
                <c:pt idx="2">
                  <c:v>ban</c:v>
                </c:pt>
                <c:pt idx="3">
                  <c:v>epa</c:v>
                </c:pt>
                <c:pt idx="4">
                  <c:v>new</c:v>
                </c:pt>
                <c:pt idx="5">
                  <c:v>california</c:v>
                </c:pt>
                <c:pt idx="6">
                  <c:v>government</c:v>
                </c:pt>
                <c:pt idx="7">
                  <c:v>state</c:v>
                </c:pt>
                <c:pt idx="8">
                  <c:v>food</c:v>
                </c:pt>
                <c:pt idx="9">
                  <c:v>public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2.5241178013122461E-2</c:v>
                </c:pt>
                <c:pt idx="1">
                  <c:v>1.6128875833394691E-2</c:v>
                </c:pt>
                <c:pt idx="2">
                  <c:v>1.5796926783394651E-2</c:v>
                </c:pt>
                <c:pt idx="3">
                  <c:v>1.1642379126869039E-2</c:v>
                </c:pt>
                <c:pt idx="4">
                  <c:v>1.135847096743537E-2</c:v>
                </c:pt>
                <c:pt idx="5">
                  <c:v>1.0104173749148879E-2</c:v>
                </c:pt>
                <c:pt idx="6">
                  <c:v>9.8835711788954634E-3</c:v>
                </c:pt>
                <c:pt idx="7">
                  <c:v>7.8394838313642756E-3</c:v>
                </c:pt>
                <c:pt idx="8">
                  <c:v>7.6152331934744221E-3</c:v>
                </c:pt>
                <c:pt idx="9">
                  <c:v>7.4562714805097444E-3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316168"/>
        <c:axId val="541316952"/>
      </c:barChart>
      <c:dateAx>
        <c:axId val="541316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6952"/>
        <c:crosses val="autoZero"/>
        <c:auto val="1"/>
        <c:lblOffset val="100"/>
        <c:baseTimeUnit val="months"/>
        <c:majorTimeUnit val="months"/>
        <c:minorTimeUnit val="months"/>
      </c:dateAx>
      <c:valAx>
        <c:axId val="541316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6168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use</c:v>
                </c:pt>
                <c:pt idx="5">
                  <c:v>recycling</c:v>
                </c:pt>
                <c:pt idx="6">
                  <c:v>zero</c:v>
                </c:pt>
                <c:pt idx="7">
                  <c:v>made</c:v>
                </c:pt>
                <c:pt idx="8">
                  <c:v>old</c:v>
                </c:pt>
                <c:pt idx="9">
                  <c:v>paper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0.10742952939655161</c:v>
                </c:pt>
                <c:pt idx="1">
                  <c:v>6.661540867732485E-2</c:v>
                </c:pt>
                <c:pt idx="2">
                  <c:v>5.0450322675873613E-2</c:v>
                </c:pt>
                <c:pt idx="3">
                  <c:v>2.896074729349948E-2</c:v>
                </c:pt>
                <c:pt idx="4">
                  <c:v>2.4238561593571031E-2</c:v>
                </c:pt>
                <c:pt idx="5">
                  <c:v>2.4140029644514439E-2</c:v>
                </c:pt>
                <c:pt idx="6">
                  <c:v>2.3135104622932941E-2</c:v>
                </c:pt>
                <c:pt idx="7">
                  <c:v>1.810111753843071E-2</c:v>
                </c:pt>
                <c:pt idx="8">
                  <c:v>1.6417073683512209E-2</c:v>
                </c:pt>
                <c:pt idx="9">
                  <c:v>1.256965973307389E-2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317736"/>
        <c:axId val="541314992"/>
      </c:barChart>
      <c:dateAx>
        <c:axId val="541317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4992"/>
        <c:crosses val="autoZero"/>
        <c:auto val="1"/>
        <c:lblOffset val="100"/>
        <c:baseTimeUnit val="months"/>
        <c:majorTimeUnit val="months"/>
        <c:minorTimeUnit val="months"/>
      </c:dateAx>
      <c:valAx>
        <c:axId val="541314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773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crisis</c:v>
                </c:pt>
                <c:pt idx="4">
                  <c:v>america</c:v>
                </c:pt>
                <c:pt idx="5">
                  <c:v>growth</c:v>
                </c:pt>
                <c:pt idx="6">
                  <c:v>american</c:v>
                </c:pt>
                <c:pt idx="7">
                  <c:v>economy</c:v>
                </c:pt>
                <c:pt idx="8">
                  <c:v>economic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5.7241342803408077E-2</c:v>
                </c:pt>
                <c:pt idx="1">
                  <c:v>2.904772488495197E-2</c:v>
                </c:pt>
                <c:pt idx="2">
                  <c:v>2.141897184993892E-2</c:v>
                </c:pt>
                <c:pt idx="3">
                  <c:v>1.6539935560871692E-2</c:v>
                </c:pt>
                <c:pt idx="4">
                  <c:v>1.449358750925874E-2</c:v>
                </c:pt>
                <c:pt idx="5">
                  <c:v>1.2827140838083209E-2</c:v>
                </c:pt>
                <c:pt idx="6">
                  <c:v>1.0991878637113289E-2</c:v>
                </c:pt>
                <c:pt idx="7">
                  <c:v>1.092676472898837E-2</c:v>
                </c:pt>
                <c:pt idx="8">
                  <c:v>1.030422567665428E-2</c:v>
                </c:pt>
                <c:pt idx="9">
                  <c:v>9.8687568201198169E-3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316560"/>
        <c:axId val="541314600"/>
      </c:barChart>
      <c:dateAx>
        <c:axId val="541316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4600"/>
        <c:crosses val="autoZero"/>
        <c:auto val="1"/>
        <c:lblOffset val="100"/>
        <c:baseTimeUnit val="months"/>
        <c:majorTimeUnit val="months"/>
        <c:minorTimeUnit val="months"/>
      </c:dateAx>
      <c:valAx>
        <c:axId val="541314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31656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temperature</c:v>
                </c:pt>
                <c:pt idx="2">
                  <c:v>arctic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heat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0.1220182232034721</c:v>
                </c:pt>
                <c:pt idx="1">
                  <c:v>7.4038711885949363E-2</c:v>
                </c:pt>
                <c:pt idx="2">
                  <c:v>7.2030731731545922E-2</c:v>
                </c:pt>
                <c:pt idx="3">
                  <c:v>3.1577867621824317E-2</c:v>
                </c:pt>
                <c:pt idx="4">
                  <c:v>2.9390677494134061E-2</c:v>
                </c:pt>
                <c:pt idx="5">
                  <c:v>2.47584831495203E-2</c:v>
                </c:pt>
                <c:pt idx="6">
                  <c:v>2.0196108194966679E-2</c:v>
                </c:pt>
                <c:pt idx="7">
                  <c:v>1.4944156674679391E-2</c:v>
                </c:pt>
                <c:pt idx="8">
                  <c:v>1.351600138403823E-2</c:v>
                </c:pt>
                <c:pt idx="9">
                  <c:v>1.2988358862252979E-2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7130112"/>
        <c:axId val="377133640"/>
      </c:barChart>
      <c:dateAx>
        <c:axId val="377130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3640"/>
        <c:crosses val="autoZero"/>
        <c:auto val="1"/>
        <c:lblOffset val="100"/>
        <c:baseTimeUnit val="months"/>
        <c:majorTimeUnit val="months"/>
        <c:minorTimeUnit val="months"/>
      </c:dateAx>
      <c:valAx>
        <c:axId val="3771336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01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39504472"/>
        <c:axId val="539507216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9508000"/>
        <c:axId val="539506040"/>
      </c:lineChart>
      <c:catAx>
        <c:axId val="539504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7216"/>
        <c:crosses val="autoZero"/>
        <c:auto val="1"/>
        <c:lblAlgn val="ctr"/>
        <c:lblOffset val="100"/>
        <c:noMultiLvlLbl val="0"/>
      </c:catAx>
      <c:valAx>
        <c:axId val="539507216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4472"/>
        <c:crosses val="autoZero"/>
        <c:crossBetween val="between"/>
        <c:majorUnit val="250"/>
      </c:valAx>
      <c:valAx>
        <c:axId val="53950604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8000"/>
        <c:crosses val="max"/>
        <c:crossBetween val="between"/>
        <c:majorUnit val="25000"/>
      </c:valAx>
      <c:catAx>
        <c:axId val="539508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9506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4 - Climate science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action</c:v>
                </c:pt>
                <c:pt idx="5">
                  <c:v>new</c:v>
                </c:pt>
                <c:pt idx="6">
                  <c:v>report</c:v>
                </c:pt>
                <c:pt idx="7">
                  <c:v>world</c:v>
                </c:pt>
                <c:pt idx="8">
                  <c:v>say</c:v>
                </c:pt>
                <c:pt idx="9">
                  <c:v>crisis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6.3107731666047689E-2</c:v>
                </c:pt>
                <c:pt idx="1">
                  <c:v>3.6859762927693579E-2</c:v>
                </c:pt>
                <c:pt idx="2">
                  <c:v>3.0279054861336981E-2</c:v>
                </c:pt>
                <c:pt idx="3">
                  <c:v>3.014070543471245E-2</c:v>
                </c:pt>
                <c:pt idx="4">
                  <c:v>1.0808647918910671E-2</c:v>
                </c:pt>
                <c:pt idx="5">
                  <c:v>9.5362060372149952E-3</c:v>
                </c:pt>
                <c:pt idx="6">
                  <c:v>7.7532284457653179E-3</c:v>
                </c:pt>
                <c:pt idx="7">
                  <c:v>7.5540549192348438E-3</c:v>
                </c:pt>
                <c:pt idx="8">
                  <c:v>6.9303841584265422E-3</c:v>
                </c:pt>
                <c:pt idx="9">
                  <c:v>6.7843293071601128E-3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7131680"/>
        <c:axId val="377132072"/>
      </c:barChart>
      <c:dateAx>
        <c:axId val="37713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2072"/>
        <c:crosses val="autoZero"/>
        <c:auto val="1"/>
        <c:lblOffset val="100"/>
        <c:baseTimeUnit val="months"/>
        <c:majorTimeUnit val="months"/>
        <c:minorTimeUnit val="months"/>
      </c:dateAx>
      <c:valAx>
        <c:axId val="37713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168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green</c:v>
                </c:pt>
                <c:pt idx="5">
                  <c:v>epa</c:v>
                </c:pt>
                <c:pt idx="6">
                  <c:v>vote</c:v>
                </c:pt>
                <c:pt idx="7">
                  <c:v>bill</c:v>
                </c:pt>
                <c:pt idx="8">
                  <c:v>house</c:v>
                </c:pt>
                <c:pt idx="9">
                  <c:v>energy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0.18577357875097941</c:v>
                </c:pt>
                <c:pt idx="1">
                  <c:v>6.2648681895209946E-2</c:v>
                </c:pt>
                <c:pt idx="2">
                  <c:v>4.4960443141909057E-2</c:v>
                </c:pt>
                <c:pt idx="3">
                  <c:v>2.48103805004471E-2</c:v>
                </c:pt>
                <c:pt idx="4">
                  <c:v>1.7477520015274719E-2</c:v>
                </c:pt>
                <c:pt idx="5">
                  <c:v>1.4400432254799009E-2</c:v>
                </c:pt>
                <c:pt idx="6">
                  <c:v>1.2580567885064181E-2</c:v>
                </c:pt>
                <c:pt idx="7">
                  <c:v>1.211807148802841E-2</c:v>
                </c:pt>
                <c:pt idx="8">
                  <c:v>1.0380060420803359E-2</c:v>
                </c:pt>
                <c:pt idx="9">
                  <c:v>8.6866833868862459E-3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7130504"/>
        <c:axId val="377130896"/>
      </c:barChart>
      <c:dateAx>
        <c:axId val="377130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0896"/>
        <c:crosses val="autoZero"/>
        <c:auto val="1"/>
        <c:lblOffset val="100"/>
        <c:baseTimeUnit val="months"/>
        <c:majorTimeUnit val="months"/>
        <c:minorTimeUnit val="months"/>
      </c:dateAx>
      <c:valAx>
        <c:axId val="3771308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130504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gas</c:v>
                </c:pt>
                <c:pt idx="7">
                  <c:v>china</c:v>
                </c:pt>
                <c:pt idx="8">
                  <c:v>epa</c:v>
                </c:pt>
                <c:pt idx="9">
                  <c:v>energy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0.14273413448219199</c:v>
                </c:pt>
                <c:pt idx="1">
                  <c:v>0.12032953860703299</c:v>
                </c:pt>
                <c:pt idx="2">
                  <c:v>0.10763324742861589</c:v>
                </c:pt>
                <c:pt idx="3">
                  <c:v>6.6487952498479913E-2</c:v>
                </c:pt>
                <c:pt idx="4">
                  <c:v>3.0177581268994641E-2</c:v>
                </c:pt>
                <c:pt idx="5">
                  <c:v>1.8786129687145482E-2</c:v>
                </c:pt>
                <c:pt idx="6">
                  <c:v>1.188371101642118E-2</c:v>
                </c:pt>
                <c:pt idx="7">
                  <c:v>9.9460243310919693E-3</c:v>
                </c:pt>
                <c:pt idx="8">
                  <c:v>8.6838087527215443E-3</c:v>
                </c:pt>
                <c:pt idx="9">
                  <c:v>7.7142456692876693E-3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4416"/>
        <c:axId val="545424024"/>
      </c:barChart>
      <c:dateAx>
        <c:axId val="545424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4024"/>
        <c:crosses val="autoZero"/>
        <c:auto val="1"/>
        <c:lblOffset val="100"/>
        <c:baseTimeUnit val="months"/>
        <c:majorTimeUnit val="months"/>
        <c:minorTimeUnit val="months"/>
      </c:dateAx>
      <c:valAx>
        <c:axId val="545424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441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fuel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0.1163772524407095</c:v>
                </c:pt>
                <c:pt idx="1">
                  <c:v>0.1003269070404262</c:v>
                </c:pt>
                <c:pt idx="2">
                  <c:v>9.531111682657499E-2</c:v>
                </c:pt>
                <c:pt idx="3">
                  <c:v>6.0620586763661409E-2</c:v>
                </c:pt>
                <c:pt idx="4">
                  <c:v>3.8917217599615812E-2</c:v>
                </c:pt>
                <c:pt idx="5">
                  <c:v>2.9919166746907339E-2</c:v>
                </c:pt>
                <c:pt idx="6">
                  <c:v>2.285408308658091E-2</c:v>
                </c:pt>
                <c:pt idx="7">
                  <c:v>2.170593486322998E-2</c:v>
                </c:pt>
                <c:pt idx="8">
                  <c:v>1.7266946449892701E-2</c:v>
                </c:pt>
                <c:pt idx="9">
                  <c:v>1.6178770051855942E-2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3632"/>
        <c:axId val="545423240"/>
      </c:barChart>
      <c:dateAx>
        <c:axId val="545423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3240"/>
        <c:crosses val="autoZero"/>
        <c:auto val="1"/>
        <c:lblOffset val="100"/>
        <c:baseTimeUnit val="months"/>
        <c:majorTimeUnit val="months"/>
        <c:minorTimeUnit val="months"/>
      </c:dateAx>
      <c:valAx>
        <c:axId val="545423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363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12 - Unidentifiable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Cluster12!$B$2:$B$11</c:f>
              <c:strCache>
                <c:ptCount val="10"/>
                <c:pt idx="0">
                  <c:v>removed</c:v>
                </c:pt>
                <c:pt idx="1">
                  <c:v>like</c:v>
                </c:pt>
                <c:pt idx="2">
                  <c:v>know</c:v>
                </c:pt>
                <c:pt idx="3">
                  <c:v>anyone</c:v>
                </c:pt>
                <c:pt idx="4">
                  <c:v>think</c:v>
                </c:pt>
                <c:pt idx="5">
                  <c:v>thought</c:v>
                </c:pt>
                <c:pt idx="6">
                  <c:v>need</c:v>
                </c:pt>
                <c:pt idx="7">
                  <c:v>guy</c:v>
                </c:pt>
                <c:pt idx="8">
                  <c:v>one</c:v>
                </c:pt>
                <c:pt idx="9">
                  <c:v>get</c:v>
                </c:pt>
              </c:strCache>
            </c:strRef>
          </c:cat>
          <c:val>
            <c:numRef>
              <c:f>Cluster12!$C$2:$C$11</c:f>
              <c:numCache>
                <c:formatCode>General</c:formatCode>
                <c:ptCount val="10"/>
                <c:pt idx="0">
                  <c:v>2.4310277115359151E-2</c:v>
                </c:pt>
                <c:pt idx="1">
                  <c:v>1.197570548038141E-2</c:v>
                </c:pt>
                <c:pt idx="2">
                  <c:v>1.1792658239934761E-2</c:v>
                </c:pt>
                <c:pt idx="3">
                  <c:v>1.022224121589101E-2</c:v>
                </c:pt>
                <c:pt idx="4">
                  <c:v>1.012420881980463E-2</c:v>
                </c:pt>
                <c:pt idx="5">
                  <c:v>1.0010309185917931E-2</c:v>
                </c:pt>
                <c:pt idx="6">
                  <c:v>9.9574173783959479E-3</c:v>
                </c:pt>
                <c:pt idx="7">
                  <c:v>9.9068111573650391E-3</c:v>
                </c:pt>
                <c:pt idx="8">
                  <c:v>8.0567970056330158E-3</c:v>
                </c:pt>
                <c:pt idx="9">
                  <c:v>7.6436683923112557E-3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4808"/>
        <c:axId val="545419320"/>
      </c:barChart>
      <c:dateAx>
        <c:axId val="545424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19320"/>
        <c:crosses val="autoZero"/>
        <c:auto val="1"/>
        <c:lblOffset val="100"/>
        <c:baseTimeUnit val="months"/>
        <c:majorTimeUnit val="months"/>
        <c:minorTimeUnit val="months"/>
      </c:dateAx>
      <c:valAx>
        <c:axId val="545419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4808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11 - General posts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Cluster11!$B$2:$B$11</c:f>
              <c:strCache>
                <c:ptCount val="10"/>
                <c:pt idx="0">
                  <c:v>environmental</c:v>
                </c:pt>
                <c:pt idx="1">
                  <c:v>green</c:v>
                </c:pt>
                <c:pt idx="2">
                  <c:v>environment</c:v>
                </c:pt>
                <c:pt idx="3">
                  <c:v>sustainable</c:v>
                </c:pt>
                <c:pt idx="4">
                  <c:v>sustainability</c:v>
                </c:pt>
                <c:pt idx="5">
                  <c:v>water</c:v>
                </c:pt>
                <c:pt idx="6">
                  <c:v>would</c:v>
                </c:pt>
                <c:pt idx="7">
                  <c:v>like</c:v>
                </c:pt>
                <c:pt idx="8">
                  <c:v>eco</c:v>
                </c:pt>
                <c:pt idx="9">
                  <c:v>help</c:v>
                </c:pt>
              </c:strCache>
            </c:strRef>
          </c:cat>
          <c:val>
            <c:numRef>
              <c:f>Cluster11!$C$2:$C$11</c:f>
              <c:numCache>
                <c:formatCode>General</c:formatCode>
                <c:ptCount val="10"/>
                <c:pt idx="0">
                  <c:v>3.4237541098390507E-2</c:v>
                </c:pt>
                <c:pt idx="1">
                  <c:v>2.9181733030010169E-2</c:v>
                </c:pt>
                <c:pt idx="2">
                  <c:v>2.2306453169471219E-2</c:v>
                </c:pt>
                <c:pt idx="3">
                  <c:v>1.2732378476315771E-2</c:v>
                </c:pt>
                <c:pt idx="4">
                  <c:v>1.219329320770798E-2</c:v>
                </c:pt>
                <c:pt idx="5">
                  <c:v>1.1911714664961159E-2</c:v>
                </c:pt>
                <c:pt idx="6">
                  <c:v>1.0327512566653509E-2</c:v>
                </c:pt>
                <c:pt idx="7">
                  <c:v>9.5270455468971366E-3</c:v>
                </c:pt>
                <c:pt idx="8">
                  <c:v>9.4720236642298269E-3</c:v>
                </c:pt>
                <c:pt idx="9">
                  <c:v>9.449767197229739E-3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2456"/>
        <c:axId val="545420888"/>
      </c:barChart>
      <c:dateAx>
        <c:axId val="545422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0888"/>
        <c:crosses val="autoZero"/>
        <c:auto val="1"/>
        <c:lblOffset val="100"/>
        <c:baseTimeUnit val="months"/>
        <c:majorTimeUnit val="months"/>
        <c:minorTimeUnit val="months"/>
      </c:dateAx>
      <c:valAx>
        <c:axId val="5454208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245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10 - Natural catastrophe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Cluster10!$C$1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Cluster10!$B$2:$B$11</c:f>
              <c:strCache>
                <c:ptCount val="10"/>
                <c:pt idx="0">
                  <c:v>storm</c:v>
                </c:pt>
                <c:pt idx="1">
                  <c:v>hurricane</c:v>
                </c:pt>
                <c:pt idx="2">
                  <c:v>weather</c:v>
                </c:pt>
                <c:pt idx="3">
                  <c:v>tornado</c:v>
                </c:pt>
                <c:pt idx="4">
                  <c:v>cloud</c:v>
                </c:pt>
                <c:pt idx="5">
                  <c:v>rain</c:v>
                </c:pt>
                <c:pt idx="6">
                  <c:v>tropical</c:v>
                </c:pt>
                <c:pt idx="7">
                  <c:v>cyclone</c:v>
                </c:pt>
                <c:pt idx="8">
                  <c:v>forecast</c:v>
                </c:pt>
                <c:pt idx="9">
                  <c:v>hit</c:v>
                </c:pt>
              </c:strCache>
            </c:strRef>
          </c:cat>
          <c:val>
            <c:numRef>
              <c:f>Cluster10!$C$2:$C$11</c:f>
              <c:numCache>
                <c:formatCode>General</c:formatCode>
                <c:ptCount val="10"/>
                <c:pt idx="0">
                  <c:v>0.1498128745691826</c:v>
                </c:pt>
                <c:pt idx="1">
                  <c:v>0.12008670048033709</c:v>
                </c:pt>
                <c:pt idx="2">
                  <c:v>8.4867564708460658E-2</c:v>
                </c:pt>
                <c:pt idx="3">
                  <c:v>8.060537557063506E-2</c:v>
                </c:pt>
                <c:pt idx="4">
                  <c:v>3.484475540936232E-2</c:v>
                </c:pt>
                <c:pt idx="5">
                  <c:v>2.594439680847414E-2</c:v>
                </c:pt>
                <c:pt idx="6">
                  <c:v>2.0572917660756709E-2</c:v>
                </c:pt>
                <c:pt idx="7">
                  <c:v>1.8390901205938712E-2</c:v>
                </c:pt>
                <c:pt idx="8">
                  <c:v>1.6091505829830089E-2</c:v>
                </c:pt>
                <c:pt idx="9">
                  <c:v>6.3103473558851503E-3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19712"/>
        <c:axId val="545421280"/>
      </c:barChart>
      <c:dateAx>
        <c:axId val="545419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1280"/>
        <c:crosses val="autoZero"/>
        <c:auto val="1"/>
        <c:lblOffset val="100"/>
        <c:baseTimeUnit val="months"/>
        <c:majorTimeUnit val="months"/>
        <c:minorTimeUnit val="months"/>
      </c:dateAx>
      <c:valAx>
        <c:axId val="545421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197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9 - Wildlife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Cluster9!$C$1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Cluster9!$B$2:$B$11</c:f>
              <c:strCache>
                <c:ptCount val="10"/>
                <c:pt idx="0">
                  <c:v>specie</c:v>
                </c:pt>
                <c:pt idx="1">
                  <c:v>ocean</c:v>
                </c:pt>
                <c:pt idx="2">
                  <c:v>animal</c:v>
                </c:pt>
                <c:pt idx="3">
                  <c:v>wildlife</c:v>
                </c:pt>
                <c:pt idx="4">
                  <c:v>bird</c:v>
                </c:pt>
                <c:pt idx="5">
                  <c:v>sea</c:v>
                </c:pt>
                <c:pt idx="6">
                  <c:v>fish</c:v>
                </c:pt>
                <c:pt idx="7">
                  <c:v>nature</c:v>
                </c:pt>
                <c:pt idx="8">
                  <c:v>energy</c:v>
                </c:pt>
                <c:pt idx="9">
                  <c:v>water</c:v>
                </c:pt>
              </c:strCache>
            </c:strRef>
          </c:cat>
          <c:val>
            <c:numRef>
              <c:f>Cluster9!$C$2:$C$11</c:f>
              <c:numCache>
                <c:formatCode>General</c:formatCode>
                <c:ptCount val="10"/>
                <c:pt idx="0">
                  <c:v>3.3511226496395402E-2</c:v>
                </c:pt>
                <c:pt idx="1">
                  <c:v>2.773679519260739E-2</c:v>
                </c:pt>
                <c:pt idx="2">
                  <c:v>2.5020684806465718E-2</c:v>
                </c:pt>
                <c:pt idx="3">
                  <c:v>2.1531492212633702E-2</c:v>
                </c:pt>
                <c:pt idx="4">
                  <c:v>2.106616821452104E-2</c:v>
                </c:pt>
                <c:pt idx="5">
                  <c:v>1.7805731135491359E-2</c:v>
                </c:pt>
                <c:pt idx="6">
                  <c:v>1.7013149370580061E-2</c:v>
                </c:pt>
                <c:pt idx="7">
                  <c:v>1.318520273884409E-2</c:v>
                </c:pt>
                <c:pt idx="8">
                  <c:v>1.258879016308781E-2</c:v>
                </c:pt>
                <c:pt idx="9">
                  <c:v>8.5053836525495821E-3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1672"/>
        <c:axId val="545426376"/>
      </c:barChart>
      <c:dateAx>
        <c:axId val="545421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6376"/>
        <c:crosses val="autoZero"/>
        <c:auto val="1"/>
        <c:lblOffset val="100"/>
        <c:baseTimeUnit val="months"/>
        <c:majorTimeUnit val="months"/>
        <c:minorTimeUnit val="months"/>
      </c:dateAx>
      <c:valAx>
        <c:axId val="545426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1672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 dirty="0">
                <a:effectLst/>
              </a:rPr>
              <a:t>Cluster 8 - </a:t>
            </a:r>
            <a:r>
              <a:rPr lang="en-IN" sz="1320" b="0" i="0" baseline="0" dirty="0" smtClean="0">
                <a:effectLst/>
              </a:rPr>
              <a:t>Agriculture</a:t>
            </a:r>
            <a:endParaRPr lang="en-IN" sz="1320" dirty="0">
              <a:effectLst/>
            </a:endParaRPr>
          </a:p>
        </c:rich>
      </c:tx>
      <c:layout>
        <c:manualLayout>
          <c:xMode val="edge"/>
          <c:yMode val="edge"/>
          <c:x val="0.2826492630402459"/>
          <c:y val="3.535910371632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Cluster8!$C$1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Cluster8!$B$2:$B$11</c:f>
              <c:strCache>
                <c:ptCount val="10"/>
                <c:pt idx="0">
                  <c:v>food</c:v>
                </c:pt>
                <c:pt idx="1">
                  <c:v>farm</c:v>
                </c:pt>
                <c:pt idx="2">
                  <c:v>plant</c:v>
                </c:pt>
                <c:pt idx="3">
                  <c:v>new</c:v>
                </c:pt>
                <c:pt idx="4">
                  <c:v>chemical</c:v>
                </c:pt>
                <c:pt idx="5">
                  <c:v>study</c:v>
                </c:pt>
                <c:pt idx="6">
                  <c:v>world</c:v>
                </c:pt>
                <c:pt idx="7">
                  <c:v>year</c:v>
                </c:pt>
                <c:pt idx="8">
                  <c:v>ban</c:v>
                </c:pt>
                <c:pt idx="9">
                  <c:v>say</c:v>
                </c:pt>
              </c:strCache>
            </c:strRef>
          </c:cat>
          <c:val>
            <c:numRef>
              <c:f>Cluster8!$C$2:$C$11</c:f>
              <c:numCache>
                <c:formatCode>General</c:formatCode>
                <c:ptCount val="10"/>
                <c:pt idx="0">
                  <c:v>9.2528444277840641E-2</c:v>
                </c:pt>
                <c:pt idx="1">
                  <c:v>2.420012114910321E-2</c:v>
                </c:pt>
                <c:pt idx="2">
                  <c:v>1.995859583384112E-2</c:v>
                </c:pt>
                <c:pt idx="3">
                  <c:v>1.100463419139302E-2</c:v>
                </c:pt>
                <c:pt idx="4">
                  <c:v>9.7681094137871578E-3</c:v>
                </c:pt>
                <c:pt idx="5">
                  <c:v>8.3226469586480962E-3</c:v>
                </c:pt>
                <c:pt idx="6">
                  <c:v>7.8328604114409513E-3</c:v>
                </c:pt>
                <c:pt idx="7">
                  <c:v>7.6246487544629083E-3</c:v>
                </c:pt>
                <c:pt idx="8">
                  <c:v>7.1222523112646676E-3</c:v>
                </c:pt>
                <c:pt idx="9">
                  <c:v>6.3710778553251702E-3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22064"/>
        <c:axId val="545422848"/>
      </c:barChart>
      <c:dateAx>
        <c:axId val="545422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2848"/>
        <c:crosses val="autoZero"/>
        <c:auto val="1"/>
        <c:lblOffset val="100"/>
        <c:baseTimeUnit val="months"/>
        <c:majorTimeUnit val="months"/>
        <c:minorTimeUnit val="months"/>
      </c:dateAx>
      <c:valAx>
        <c:axId val="545422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2206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7 - Plastic &amp; waste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Cluster7!$C$1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Cluster7!$B$2:$B$11</c:f>
              <c:strCache>
                <c:ptCount val="10"/>
                <c:pt idx="0">
                  <c:v>plastic</c:v>
                </c:pt>
                <c:pt idx="1">
                  <c:v>waste</c:v>
                </c:pt>
                <c:pt idx="2">
                  <c:v>bag</c:v>
                </c:pt>
                <c:pt idx="3">
                  <c:v>bottle</c:v>
                </c:pt>
                <c:pt idx="4">
                  <c:v>recycling</c:v>
                </c:pt>
                <c:pt idx="5">
                  <c:v>use</c:v>
                </c:pt>
                <c:pt idx="6">
                  <c:v>zero</c:v>
                </c:pt>
                <c:pt idx="7">
                  <c:v>old</c:v>
                </c:pt>
                <c:pt idx="8">
                  <c:v>paper</c:v>
                </c:pt>
                <c:pt idx="9">
                  <c:v>made</c:v>
                </c:pt>
              </c:strCache>
            </c:strRef>
          </c:cat>
          <c:val>
            <c:numRef>
              <c:f>Cluster7!$C$2:$C$11</c:f>
              <c:numCache>
                <c:formatCode>General</c:formatCode>
                <c:ptCount val="10"/>
                <c:pt idx="0">
                  <c:v>0.12431333001736</c:v>
                </c:pt>
                <c:pt idx="1">
                  <c:v>5.967206176667348E-2</c:v>
                </c:pt>
                <c:pt idx="2">
                  <c:v>5.0568283133488323E-2</c:v>
                </c:pt>
                <c:pt idx="3">
                  <c:v>2.950847416543928E-2</c:v>
                </c:pt>
                <c:pt idx="4">
                  <c:v>2.5306566892179399E-2</c:v>
                </c:pt>
                <c:pt idx="5">
                  <c:v>2.526560085548377E-2</c:v>
                </c:pt>
                <c:pt idx="6">
                  <c:v>2.303738646269541E-2</c:v>
                </c:pt>
                <c:pt idx="7">
                  <c:v>1.7986698544577639E-2</c:v>
                </c:pt>
                <c:pt idx="8">
                  <c:v>1.45709450042492E-2</c:v>
                </c:pt>
                <c:pt idx="9">
                  <c:v>1.183859121724715E-2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68512"/>
        <c:axId val="545470080"/>
      </c:barChart>
      <c:dateAx>
        <c:axId val="54546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70080"/>
        <c:crosses val="autoZero"/>
        <c:auto val="1"/>
        <c:lblOffset val="100"/>
        <c:baseTimeUnit val="months"/>
        <c:majorTimeUnit val="months"/>
        <c:minorTimeUnit val="months"/>
      </c:dateAx>
      <c:valAx>
        <c:axId val="5454700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6851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9504864"/>
        <c:axId val="539506824"/>
      </c:lineChart>
      <c:dateAx>
        <c:axId val="53950486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68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39506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48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6 - Population &amp; economy</a:t>
            </a:r>
            <a:endParaRPr lang="en-IN" sz="1320">
              <a:effectLst/>
            </a:endParaRPr>
          </a:p>
        </c:rich>
      </c:tx>
      <c:layout>
        <c:manualLayout>
          <c:xMode val="edge"/>
          <c:yMode val="edge"/>
          <c:x val="0.21387949186200844"/>
          <c:y val="2.94659197636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Cluster6!$C$1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Cluster6!$B$2:$B$11</c:f>
              <c:strCache>
                <c:ptCount val="10"/>
                <c:pt idx="0">
                  <c:v>collapse</c:v>
                </c:pt>
                <c:pt idx="1">
                  <c:v>population</c:v>
                </c:pt>
                <c:pt idx="2">
                  <c:v>world</c:v>
                </c:pt>
                <c:pt idx="3">
                  <c:v>growth</c:v>
                </c:pt>
                <c:pt idx="4">
                  <c:v>crisis</c:v>
                </c:pt>
                <c:pt idx="5">
                  <c:v>america</c:v>
                </c:pt>
                <c:pt idx="6">
                  <c:v>economic</c:v>
                </c:pt>
                <c:pt idx="7">
                  <c:v>economy</c:v>
                </c:pt>
                <c:pt idx="8">
                  <c:v>american</c:v>
                </c:pt>
                <c:pt idx="9">
                  <c:v>global</c:v>
                </c:pt>
              </c:strCache>
            </c:strRef>
          </c:cat>
          <c:val>
            <c:numRef>
              <c:f>Cluster6!$C$2:$C$11</c:f>
              <c:numCache>
                <c:formatCode>General</c:formatCode>
                <c:ptCount val="10"/>
                <c:pt idx="0">
                  <c:v>6.1067951660087973E-2</c:v>
                </c:pt>
                <c:pt idx="1">
                  <c:v>3.5926082817108101E-2</c:v>
                </c:pt>
                <c:pt idx="2">
                  <c:v>2.4203803029993729E-2</c:v>
                </c:pt>
                <c:pt idx="3">
                  <c:v>1.662537903017287E-2</c:v>
                </c:pt>
                <c:pt idx="4">
                  <c:v>1.4435693000330379E-2</c:v>
                </c:pt>
                <c:pt idx="5">
                  <c:v>1.438439440475572E-2</c:v>
                </c:pt>
                <c:pt idx="6">
                  <c:v>1.3113595118296011E-2</c:v>
                </c:pt>
                <c:pt idx="7">
                  <c:v>1.278378602168774E-2</c:v>
                </c:pt>
                <c:pt idx="8">
                  <c:v>1.005418445458575E-2</c:v>
                </c:pt>
                <c:pt idx="9">
                  <c:v>9.5382918536785627E-3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71648"/>
        <c:axId val="545470864"/>
      </c:barChart>
      <c:dateAx>
        <c:axId val="545471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70864"/>
        <c:crosses val="autoZero"/>
        <c:auto val="1"/>
        <c:lblOffset val="100"/>
        <c:baseTimeUnit val="months"/>
        <c:majorTimeUnit val="months"/>
        <c:minorTimeUnit val="months"/>
      </c:dateAx>
      <c:valAx>
        <c:axId val="545470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7164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5 - Global warming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Cluster5!$C$1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Cluster5!$B$2:$B$11</c:f>
              <c:strCache>
                <c:ptCount val="10"/>
                <c:pt idx="0">
                  <c:v>ice</c:v>
                </c:pt>
                <c:pt idx="1">
                  <c:v>arctic</c:v>
                </c:pt>
                <c:pt idx="2">
                  <c:v>temperature</c:v>
                </c:pt>
                <c:pt idx="3">
                  <c:v>warming</c:v>
                </c:pt>
                <c:pt idx="4">
                  <c:v>record</c:v>
                </c:pt>
                <c:pt idx="5">
                  <c:v>sea</c:v>
                </c:pt>
                <c:pt idx="6">
                  <c:v>global</c:v>
                </c:pt>
                <c:pt idx="7">
                  <c:v>year</c:v>
                </c:pt>
                <c:pt idx="8">
                  <c:v>level</c:v>
                </c:pt>
                <c:pt idx="9">
                  <c:v>winter</c:v>
                </c:pt>
              </c:strCache>
            </c:strRef>
          </c:cat>
          <c:val>
            <c:numRef>
              <c:f>Cluster5!$C$2:$C$11</c:f>
              <c:numCache>
                <c:formatCode>General</c:formatCode>
                <c:ptCount val="10"/>
                <c:pt idx="0">
                  <c:v>0.13666477934078189</c:v>
                </c:pt>
                <c:pt idx="1">
                  <c:v>7.2851150902347686E-2</c:v>
                </c:pt>
                <c:pt idx="2">
                  <c:v>6.8332769823484962E-2</c:v>
                </c:pt>
                <c:pt idx="3">
                  <c:v>2.9703835214426849E-2</c:v>
                </c:pt>
                <c:pt idx="4">
                  <c:v>2.7665603889928659E-2</c:v>
                </c:pt>
                <c:pt idx="5">
                  <c:v>2.4231833691792121E-2</c:v>
                </c:pt>
                <c:pt idx="6">
                  <c:v>1.9879525890534488E-2</c:v>
                </c:pt>
                <c:pt idx="7">
                  <c:v>1.352746841002482E-2</c:v>
                </c:pt>
                <c:pt idx="8">
                  <c:v>1.298442359118665E-2</c:v>
                </c:pt>
                <c:pt idx="9">
                  <c:v>1.1883213051761521E-2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471256"/>
        <c:axId val="545472040"/>
      </c:barChart>
      <c:dateAx>
        <c:axId val="545471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72040"/>
        <c:crosses val="autoZero"/>
        <c:auto val="1"/>
        <c:lblOffset val="100"/>
        <c:baseTimeUnit val="months"/>
        <c:majorTimeUnit val="months"/>
        <c:minorTimeUnit val="months"/>
      </c:dateAx>
      <c:valAx>
        <c:axId val="5454720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47125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 dirty="0">
                <a:effectLst/>
              </a:rPr>
              <a:t>Cluster 4 - Climate science</a:t>
            </a:r>
            <a:endParaRPr lang="en-IN" sz="132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Cluster4!$C$1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Cluster4!$B$2:$B$11</c:f>
              <c:strCache>
                <c:ptCount val="10"/>
                <c:pt idx="0">
                  <c:v>warming</c:v>
                </c:pt>
                <c:pt idx="1">
                  <c:v>global</c:v>
                </c:pt>
                <c:pt idx="2">
                  <c:v>science</c:v>
                </c:pt>
                <c:pt idx="3">
                  <c:v>scientist</c:v>
                </c:pt>
                <c:pt idx="4">
                  <c:v>new</c:v>
                </c:pt>
                <c:pt idx="5">
                  <c:v>action</c:v>
                </c:pt>
                <c:pt idx="6">
                  <c:v>world</c:v>
                </c:pt>
                <c:pt idx="7">
                  <c:v>crisis</c:v>
                </c:pt>
                <c:pt idx="8">
                  <c:v>report</c:v>
                </c:pt>
                <c:pt idx="9">
                  <c:v>say</c:v>
                </c:pt>
              </c:strCache>
            </c:strRef>
          </c:cat>
          <c:val>
            <c:numRef>
              <c:f>Cluster4!$C$2:$C$11</c:f>
              <c:numCache>
                <c:formatCode>General</c:formatCode>
                <c:ptCount val="10"/>
                <c:pt idx="0">
                  <c:v>6.8116216979502889E-2</c:v>
                </c:pt>
                <c:pt idx="1">
                  <c:v>4.029636646972011E-2</c:v>
                </c:pt>
                <c:pt idx="2">
                  <c:v>2.7416857377351441E-2</c:v>
                </c:pt>
                <c:pt idx="3">
                  <c:v>2.6637886059695991E-2</c:v>
                </c:pt>
                <c:pt idx="4">
                  <c:v>9.4900507185641508E-3</c:v>
                </c:pt>
                <c:pt idx="5">
                  <c:v>9.2213114566199444E-3</c:v>
                </c:pt>
                <c:pt idx="6">
                  <c:v>8.0874008280724472E-3</c:v>
                </c:pt>
                <c:pt idx="7">
                  <c:v>7.3992377655775913E-3</c:v>
                </c:pt>
                <c:pt idx="8">
                  <c:v>6.90277529222727E-3</c:v>
                </c:pt>
                <c:pt idx="9">
                  <c:v>6.6114360966865269E-3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692888"/>
        <c:axId val="545691320"/>
      </c:barChart>
      <c:dateAx>
        <c:axId val="545692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1320"/>
        <c:crosses val="autoZero"/>
        <c:auto val="1"/>
        <c:lblOffset val="100"/>
        <c:baseTimeUnit val="months"/>
        <c:majorTimeUnit val="months"/>
        <c:minorTimeUnit val="months"/>
      </c:dateAx>
      <c:valAx>
        <c:axId val="545691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288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3 - Administration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Cluster3!$C$1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Cluster3!$B$2:$B$11</c:f>
              <c:strCache>
                <c:ptCount val="10"/>
                <c:pt idx="0">
                  <c:v>trump</c:v>
                </c:pt>
                <c:pt idx="1">
                  <c:v>obama</c:v>
                </c:pt>
                <c:pt idx="2">
                  <c:v>party</c:v>
                </c:pt>
                <c:pt idx="3">
                  <c:v>president</c:v>
                </c:pt>
                <c:pt idx="4">
                  <c:v>epa</c:v>
                </c:pt>
                <c:pt idx="5">
                  <c:v>green</c:v>
                </c:pt>
                <c:pt idx="6">
                  <c:v>vote</c:v>
                </c:pt>
                <c:pt idx="7">
                  <c:v>bill</c:v>
                </c:pt>
                <c:pt idx="8">
                  <c:v>new</c:v>
                </c:pt>
                <c:pt idx="9">
                  <c:v>house</c:v>
                </c:pt>
              </c:strCache>
            </c:strRef>
          </c:cat>
          <c:val>
            <c:numRef>
              <c:f>Cluster3!$C$2:$C$11</c:f>
              <c:numCache>
                <c:formatCode>General</c:formatCode>
                <c:ptCount val="10"/>
                <c:pt idx="0">
                  <c:v>0.1763667570309824</c:v>
                </c:pt>
                <c:pt idx="1">
                  <c:v>6.5080097728088801E-2</c:v>
                </c:pt>
                <c:pt idx="2">
                  <c:v>4.2061662937787167E-2</c:v>
                </c:pt>
                <c:pt idx="3">
                  <c:v>2.443939309965714E-2</c:v>
                </c:pt>
                <c:pt idx="4">
                  <c:v>1.73290473107627E-2</c:v>
                </c:pt>
                <c:pt idx="5">
                  <c:v>1.6778762479264801E-2</c:v>
                </c:pt>
                <c:pt idx="6">
                  <c:v>1.2901436271417771E-2</c:v>
                </c:pt>
                <c:pt idx="7">
                  <c:v>1.0653516408468559E-2</c:v>
                </c:pt>
                <c:pt idx="8">
                  <c:v>9.5642547735604478E-3</c:v>
                </c:pt>
                <c:pt idx="9">
                  <c:v>8.9335511598130218E-3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692496"/>
        <c:axId val="545690928"/>
      </c:barChart>
      <c:dateAx>
        <c:axId val="545692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0928"/>
        <c:crosses val="autoZero"/>
        <c:auto val="1"/>
        <c:lblOffset val="100"/>
        <c:baseTimeUnit val="months"/>
        <c:majorTimeUnit val="months"/>
        <c:minorTimeUnit val="months"/>
      </c:dateAx>
      <c:valAx>
        <c:axId val="5456909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2496"/>
        <c:crosses val="autoZero"/>
        <c:crossBetween val="between"/>
        <c:majorUnit val="6.000000000000001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320" b="0" i="0" baseline="0">
                <a:effectLst/>
              </a:rPr>
              <a:t>Cluster 2 - Carbon [emissions]</a:t>
            </a:r>
            <a:endParaRPr lang="en-IN" sz="132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Cluster2!$C$1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Cluster2!$B$2:$B$11</c:f>
              <c:strCache>
                <c:ptCount val="10"/>
                <c:pt idx="0">
                  <c:v>carbon</c:v>
                </c:pt>
                <c:pt idx="1">
                  <c:v>coal</c:v>
                </c:pt>
                <c:pt idx="2">
                  <c:v>emission</c:v>
                </c:pt>
                <c:pt idx="3">
                  <c:v>pollution</c:v>
                </c:pt>
                <c:pt idx="4">
                  <c:v>air</c:v>
                </c:pt>
                <c:pt idx="5">
                  <c:v>greenhouse</c:v>
                </c:pt>
                <c:pt idx="6">
                  <c:v>epa</c:v>
                </c:pt>
                <c:pt idx="7">
                  <c:v>gas</c:v>
                </c:pt>
                <c:pt idx="8">
                  <c:v>china</c:v>
                </c:pt>
                <c:pt idx="9">
                  <c:v>fossil</c:v>
                </c:pt>
              </c:strCache>
            </c:strRef>
          </c:cat>
          <c:val>
            <c:numRef>
              <c:f>Cluster2!$C$2:$C$11</c:f>
              <c:numCache>
                <c:formatCode>General</c:formatCode>
                <c:ptCount val="10"/>
                <c:pt idx="0">
                  <c:v>0.13295476287356151</c:v>
                </c:pt>
                <c:pt idx="1">
                  <c:v>0.1191051642796722</c:v>
                </c:pt>
                <c:pt idx="2">
                  <c:v>9.8840070564747654E-2</c:v>
                </c:pt>
                <c:pt idx="3">
                  <c:v>5.841983538691032E-2</c:v>
                </c:pt>
                <c:pt idx="4">
                  <c:v>2.837212410825277E-2</c:v>
                </c:pt>
                <c:pt idx="5">
                  <c:v>1.503083808525621E-2</c:v>
                </c:pt>
                <c:pt idx="6">
                  <c:v>1.488035966733019E-2</c:v>
                </c:pt>
                <c:pt idx="7">
                  <c:v>1.0289433355611079E-2</c:v>
                </c:pt>
                <c:pt idx="8">
                  <c:v>9.7968527417127919E-3</c:v>
                </c:pt>
                <c:pt idx="9">
                  <c:v>9.3983609534117347E-3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689752"/>
        <c:axId val="545691712"/>
      </c:barChart>
      <c:dateAx>
        <c:axId val="545689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1712"/>
        <c:crosses val="autoZero"/>
        <c:auto val="1"/>
        <c:lblOffset val="100"/>
        <c:baseTimeUnit val="months"/>
        <c:majorTimeUnit val="months"/>
        <c:minorTimeUnit val="months"/>
      </c:dateAx>
      <c:valAx>
        <c:axId val="545691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8975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02935864044148"/>
          <c:y val="0.16100178558833464"/>
          <c:w val="0.79712875091059687"/>
          <c:h val="0.38885501468191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Cluster1!$C$1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Cluster1!$B$2:$B$11</c:f>
              <c:strCache>
                <c:ptCount val="10"/>
                <c:pt idx="0">
                  <c:v>energy</c:v>
                </c:pt>
                <c:pt idx="1">
                  <c:v>solar</c:v>
                </c:pt>
                <c:pt idx="2">
                  <c:v>oil</c:v>
                </c:pt>
                <c:pt idx="3">
                  <c:v>nuclear</c:v>
                </c:pt>
                <c:pt idx="4">
                  <c:v>power</c:v>
                </c:pt>
                <c:pt idx="5">
                  <c:v>renewable</c:v>
                </c:pt>
                <c:pt idx="6">
                  <c:v>electric</c:v>
                </c:pt>
                <c:pt idx="7">
                  <c:v>wind</c:v>
                </c:pt>
                <c:pt idx="8">
                  <c:v>gas</c:v>
                </c:pt>
                <c:pt idx="9">
                  <c:v>electricity</c:v>
                </c:pt>
              </c:strCache>
            </c:strRef>
          </c:cat>
          <c:val>
            <c:numRef>
              <c:f>Cluster1!$C$2:$C$11</c:f>
              <c:numCache>
                <c:formatCode>General</c:formatCode>
                <c:ptCount val="10"/>
                <c:pt idx="0">
                  <c:v>0.1118756178576793</c:v>
                </c:pt>
                <c:pt idx="1">
                  <c:v>0.102416440945428</c:v>
                </c:pt>
                <c:pt idx="2">
                  <c:v>9.563654010344784E-2</c:v>
                </c:pt>
                <c:pt idx="3">
                  <c:v>6.2076845003273068E-2</c:v>
                </c:pt>
                <c:pt idx="4">
                  <c:v>4.1138496180463592E-2</c:v>
                </c:pt>
                <c:pt idx="5">
                  <c:v>2.6901475654560442E-2</c:v>
                </c:pt>
                <c:pt idx="6">
                  <c:v>2.500934537873617E-2</c:v>
                </c:pt>
                <c:pt idx="7">
                  <c:v>2.2208606003644861E-2</c:v>
                </c:pt>
                <c:pt idx="8">
                  <c:v>1.7208448424661571E-2</c:v>
                </c:pt>
                <c:pt idx="9">
                  <c:v>1.510116939987214E-2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5692104"/>
        <c:axId val="545765728"/>
      </c:barChart>
      <c:dateAx>
        <c:axId val="545692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 dirty="0"/>
                  <a:t>Features</a:t>
                </a:r>
              </a:p>
            </c:rich>
          </c:tx>
          <c:layout>
            <c:manualLayout>
              <c:xMode val="edge"/>
              <c:yMode val="edge"/>
              <c:x val="0.39957813170473716"/>
              <c:y val="0.88419893532903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765728"/>
        <c:crosses val="autoZero"/>
        <c:auto val="1"/>
        <c:lblOffset val="100"/>
        <c:baseTimeUnit val="months"/>
        <c:majorTimeUnit val="months"/>
        <c:minorTimeUnit val="months"/>
      </c:dateAx>
      <c:valAx>
        <c:axId val="545765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Weight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56921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9505648"/>
        <c:axId val="307231792"/>
      </c:lineChart>
      <c:dateAx>
        <c:axId val="5395056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3179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7231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9505648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228656"/>
        <c:axId val="307229832"/>
      </c:lineChart>
      <c:dateAx>
        <c:axId val="30722865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2983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7229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2865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229048"/>
        <c:axId val="307229440"/>
      </c:lineChart>
      <c:dateAx>
        <c:axId val="30722904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2944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72294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2904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231008"/>
        <c:axId val="307231400"/>
      </c:lineChart>
      <c:dateAx>
        <c:axId val="3072310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314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72314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723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747752"/>
        <c:axId val="541747360"/>
      </c:lineChart>
      <c:dateAx>
        <c:axId val="5417477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73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541747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74775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26-08-2022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13" Type="http://schemas.openxmlformats.org/officeDocument/2006/relationships/chart" Target="../charts/chart33.xml"/><Relationship Id="rId3" Type="http://schemas.openxmlformats.org/officeDocument/2006/relationships/chart" Target="../charts/chart23.xml"/><Relationship Id="rId7" Type="http://schemas.openxmlformats.org/officeDocument/2006/relationships/chart" Target="../charts/chart27.xml"/><Relationship Id="rId12" Type="http://schemas.openxmlformats.org/officeDocument/2006/relationships/chart" Target="../charts/chart32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6.xml"/><Relationship Id="rId11" Type="http://schemas.openxmlformats.org/officeDocument/2006/relationships/chart" Target="../charts/chart31.xml"/><Relationship Id="rId5" Type="http://schemas.openxmlformats.org/officeDocument/2006/relationships/chart" Target="../charts/chart25.xml"/><Relationship Id="rId10" Type="http://schemas.openxmlformats.org/officeDocument/2006/relationships/chart" Target="../charts/chart30.xml"/><Relationship Id="rId4" Type="http://schemas.openxmlformats.org/officeDocument/2006/relationships/chart" Target="../charts/chart24.xml"/><Relationship Id="rId9" Type="http://schemas.openxmlformats.org/officeDocument/2006/relationships/chart" Target="../charts/char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13" Type="http://schemas.openxmlformats.org/officeDocument/2006/relationships/chart" Target="../charts/chart45.xml"/><Relationship Id="rId3" Type="http://schemas.openxmlformats.org/officeDocument/2006/relationships/chart" Target="../charts/chart35.xml"/><Relationship Id="rId7" Type="http://schemas.openxmlformats.org/officeDocument/2006/relationships/chart" Target="../charts/chart39.xml"/><Relationship Id="rId12" Type="http://schemas.openxmlformats.org/officeDocument/2006/relationships/chart" Target="../charts/chart44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8.xml"/><Relationship Id="rId11" Type="http://schemas.openxmlformats.org/officeDocument/2006/relationships/chart" Target="../charts/chart43.xml"/><Relationship Id="rId5" Type="http://schemas.openxmlformats.org/officeDocument/2006/relationships/chart" Target="../charts/chart37.xml"/><Relationship Id="rId10" Type="http://schemas.openxmlformats.org/officeDocument/2006/relationships/chart" Target="../charts/chart42.xml"/><Relationship Id="rId4" Type="http://schemas.openxmlformats.org/officeDocument/2006/relationships/chart" Target="../charts/chart36.xml"/><Relationship Id="rId9" Type="http://schemas.openxmlformats.org/officeDocument/2006/relationships/chart" Target="../charts/char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541" y="5423304"/>
            <a:ext cx="650273" cy="48489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2856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274615" y="630095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5915198" y="5045924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scatter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8070897" y="5056759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8164229" y="4542842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6266487" y="4610090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242993" y="5407748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100078" y="5975820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93" y="5424310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043375" y="5871243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069373" y="4554158"/>
            <a:ext cx="2985847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900814" y="5891840"/>
            <a:ext cx="430545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998251" y="5041630"/>
            <a:ext cx="11704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forest binary classifier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6"/>
          <a:srcRect t="19215" b="17423"/>
          <a:stretch/>
        </p:blipFill>
        <p:spPr>
          <a:xfrm>
            <a:off x="7125146" y="4560569"/>
            <a:ext cx="938048" cy="59436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066331" y="5896840"/>
            <a:ext cx="10337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Partial correlation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-1" y="4914899"/>
            <a:ext cx="9770389" cy="468407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/>
          <a:stretch/>
        </p:blipFill>
        <p:spPr>
          <a:xfrm>
            <a:off x="-1" y="228600"/>
            <a:ext cx="9770388" cy="4649724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57080" y="1152793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73580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76217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83430" y="143511"/>
            <a:ext cx="608512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6786067" y="143512"/>
            <a:ext cx="608512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cxnSp>
        <p:nvCxnSpPr>
          <p:cNvPr id="3" name="Straight Connector 2"/>
          <p:cNvCxnSpPr/>
          <p:nvPr/>
        </p:nvCxnSpPr>
        <p:spPr>
          <a:xfrm>
            <a:off x="701580" y="4908924"/>
            <a:ext cx="8636730" cy="0"/>
          </a:xfrm>
          <a:prstGeom prst="line">
            <a:avLst/>
          </a:prstGeom>
          <a:ln w="19050"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2949" y="119230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080" y="5887750"/>
            <a:ext cx="44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</a:t>
            </a:r>
          </a:p>
        </p:txBody>
      </p:sp>
      <p:sp>
        <p:nvSpPr>
          <p:cNvPr id="16" name="Oval 15"/>
          <p:cNvSpPr/>
          <p:nvPr/>
        </p:nvSpPr>
        <p:spPr>
          <a:xfrm>
            <a:off x="232949" y="5881543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/>
          <a:stretch/>
        </p:blipFill>
        <p:spPr>
          <a:xfrm>
            <a:off x="0" y="4434840"/>
            <a:ext cx="10718215" cy="4236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" y="-388462"/>
            <a:ext cx="9953658" cy="4857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3190" y="119604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3190" y="511892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49" name="Rectangle 4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0" b="13094"/>
          <a:stretch/>
        </p:blipFill>
        <p:spPr>
          <a:xfrm>
            <a:off x="4594327" y="5035619"/>
            <a:ext cx="8021938" cy="4565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7"/>
          <a:stretch/>
        </p:blipFill>
        <p:spPr>
          <a:xfrm>
            <a:off x="4478605" y="372775"/>
            <a:ext cx="10761583" cy="45561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94327" y="22842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752581" y="681753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30" name="Oval 29"/>
          <p:cNvSpPr/>
          <p:nvPr/>
        </p:nvSpPr>
        <p:spPr>
          <a:xfrm>
            <a:off x="100330" y="1243475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788" y="5164649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74146" y="2301247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36567" y="681976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9300" y="800100"/>
            <a:ext cx="171450" cy="1822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426616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0" y="0"/>
            <a:ext cx="4439921" cy="9514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98" y="0"/>
            <a:ext cx="4480560" cy="960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81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35" y="0"/>
            <a:ext cx="4350065" cy="9321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6" y="0"/>
            <a:ext cx="4439921" cy="9514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5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50" y="0"/>
            <a:ext cx="4389882" cy="9406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6096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6825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4" y="0"/>
            <a:ext cx="4421293" cy="947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1" y="0"/>
            <a:ext cx="4480560" cy="960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112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7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r="14107" b="10115"/>
          <a:stretch/>
        </p:blipFill>
        <p:spPr>
          <a:xfrm>
            <a:off x="0" y="4662443"/>
            <a:ext cx="10557966" cy="493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15267" b="11793"/>
          <a:stretch/>
        </p:blipFill>
        <p:spPr>
          <a:xfrm>
            <a:off x="0" y="194459"/>
            <a:ext cx="9789562" cy="4467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5"/>
          <a:stretch/>
        </p:blipFill>
        <p:spPr>
          <a:xfrm>
            <a:off x="5257347" y="1444944"/>
            <a:ext cx="8029607" cy="55273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Rectangle 1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1" name="TextBox 20"/>
          <p:cNvSpPr txBox="1"/>
          <p:nvPr/>
        </p:nvSpPr>
        <p:spPr>
          <a:xfrm>
            <a:off x="289653" y="14546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00167" y="313004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4" name="Oval 23"/>
          <p:cNvSpPr/>
          <p:nvPr/>
        </p:nvSpPr>
        <p:spPr>
          <a:xfrm>
            <a:off x="266793" y="1502094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6251" y="6095883"/>
            <a:ext cx="467902" cy="369332"/>
            <a:chOff x="99788" y="5118929"/>
            <a:chExt cx="46790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5566611" y="3158128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5267" b="12146"/>
          <a:stretch/>
        </p:blipFill>
        <p:spPr>
          <a:xfrm>
            <a:off x="0" y="5226904"/>
            <a:ext cx="9767546" cy="4374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r="25089" b="32619"/>
          <a:stretch/>
        </p:blipFill>
        <p:spPr>
          <a:xfrm>
            <a:off x="0" y="385133"/>
            <a:ext cx="8481060" cy="29719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 21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39554" b="9384"/>
          <a:stretch/>
        </p:blipFill>
        <p:spPr>
          <a:xfrm>
            <a:off x="4760593" y="1073256"/>
            <a:ext cx="8417131" cy="56818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0661" y="2826468"/>
            <a:ext cx="467902" cy="369332"/>
            <a:chOff x="99788" y="5141789"/>
            <a:chExt cx="467902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251" y="1325763"/>
            <a:ext cx="467902" cy="369332"/>
            <a:chOff x="99788" y="5118929"/>
            <a:chExt cx="467902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51696" b="16793"/>
          <a:stretch/>
        </p:blipFill>
        <p:spPr>
          <a:xfrm>
            <a:off x="0" y="4966187"/>
            <a:ext cx="6000750" cy="4314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r="15982" b="16833"/>
          <a:stretch/>
        </p:blipFill>
        <p:spPr>
          <a:xfrm>
            <a:off x="0" y="417944"/>
            <a:ext cx="10570762" cy="42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39148" b="9717"/>
          <a:stretch/>
        </p:blipFill>
        <p:spPr>
          <a:xfrm>
            <a:off x="4903470" y="1976901"/>
            <a:ext cx="7886700" cy="53154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62101" y="3788858"/>
            <a:ext cx="467902" cy="369332"/>
            <a:chOff x="99788" y="514178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6251" y="1607569"/>
            <a:ext cx="467902" cy="369332"/>
            <a:chOff x="99788" y="511892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7831" r="17221" b="11486"/>
          <a:stretch/>
        </p:blipFill>
        <p:spPr>
          <a:xfrm>
            <a:off x="0" y="5245439"/>
            <a:ext cx="9086850" cy="4355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6822" r="14911" b="9566"/>
          <a:stretch/>
        </p:blipFill>
        <p:spPr>
          <a:xfrm>
            <a:off x="0" y="408852"/>
            <a:ext cx="9304020" cy="4506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1"/>
          <a:stretch/>
        </p:blipFill>
        <p:spPr>
          <a:xfrm>
            <a:off x="5212080" y="2110890"/>
            <a:ext cx="7589520" cy="57105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75070" y="6215385"/>
            <a:ext cx="160020" cy="114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195060" y="5222656"/>
            <a:ext cx="160020" cy="53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86500" y="2880361"/>
            <a:ext cx="148590" cy="1410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73304" y="6626346"/>
            <a:ext cx="467902" cy="369332"/>
            <a:chOff x="99788" y="511892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85011" y="4371788"/>
            <a:ext cx="467902" cy="369332"/>
            <a:chOff x="99788" y="514178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02" y="1932208"/>
            <a:ext cx="467902" cy="369332"/>
            <a:chOff x="99788" y="5118929"/>
            <a:chExt cx="46790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Chart 1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368225"/>
              </p:ext>
            </p:extLst>
          </p:nvPr>
        </p:nvGraphicFramePr>
        <p:xfrm>
          <a:off x="8533124" y="715208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3" name="Chart 1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679708"/>
              </p:ext>
            </p:extLst>
          </p:nvPr>
        </p:nvGraphicFramePr>
        <p:xfrm>
          <a:off x="4386038" y="711779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2" name="Chart 1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050351"/>
              </p:ext>
            </p:extLst>
          </p:nvPr>
        </p:nvGraphicFramePr>
        <p:xfrm>
          <a:off x="248186" y="7140654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1" name="Chart 1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514564"/>
              </p:ext>
            </p:extLst>
          </p:nvPr>
        </p:nvGraphicFramePr>
        <p:xfrm>
          <a:off x="8533124" y="487710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6" name="Chart 1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559469"/>
              </p:ext>
            </p:extLst>
          </p:nvPr>
        </p:nvGraphicFramePr>
        <p:xfrm>
          <a:off x="4386038" y="485191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1" name="Chart 1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16245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0" name="Chart 1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86644"/>
              </p:ext>
            </p:extLst>
          </p:nvPr>
        </p:nvGraphicFramePr>
        <p:xfrm>
          <a:off x="8533124" y="2580793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5" name="Chart 1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40493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4" name="Chart 1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50977"/>
              </p:ext>
            </p:extLst>
          </p:nvPr>
        </p:nvGraphicFramePr>
        <p:xfrm>
          <a:off x="262700" y="254308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3" name="Chart 1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071870"/>
              </p:ext>
            </p:extLst>
          </p:nvPr>
        </p:nvGraphicFramePr>
        <p:xfrm>
          <a:off x="8533124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52" name="Chart 1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139491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1" name="Chart 1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92194"/>
              </p:ext>
            </p:extLst>
          </p:nvPr>
        </p:nvGraphicFramePr>
        <p:xfrm>
          <a:off x="262700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24438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Chart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157461"/>
              </p:ext>
            </p:extLst>
          </p:nvPr>
        </p:nvGraphicFramePr>
        <p:xfrm>
          <a:off x="8533124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9" name="Chart 1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223159"/>
              </p:ext>
            </p:extLst>
          </p:nvPr>
        </p:nvGraphicFramePr>
        <p:xfrm>
          <a:off x="4386038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4" name="Chart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66848"/>
              </p:ext>
            </p:extLst>
          </p:nvPr>
        </p:nvGraphicFramePr>
        <p:xfrm>
          <a:off x="248186" y="7160418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005932"/>
              </p:ext>
            </p:extLst>
          </p:nvPr>
        </p:nvGraphicFramePr>
        <p:xfrm>
          <a:off x="8533124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0" name="Chart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845974"/>
              </p:ext>
            </p:extLst>
          </p:nvPr>
        </p:nvGraphicFramePr>
        <p:xfrm>
          <a:off x="4386038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9" name="Chart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3596"/>
              </p:ext>
            </p:extLst>
          </p:nvPr>
        </p:nvGraphicFramePr>
        <p:xfrm>
          <a:off x="262700" y="485953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043788"/>
              </p:ext>
            </p:extLst>
          </p:nvPr>
        </p:nvGraphicFramePr>
        <p:xfrm>
          <a:off x="8533124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38466"/>
              </p:ext>
            </p:extLst>
          </p:nvPr>
        </p:nvGraphicFramePr>
        <p:xfrm>
          <a:off x="4386038" y="2555969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21690"/>
              </p:ext>
            </p:extLst>
          </p:nvPr>
        </p:nvGraphicFramePr>
        <p:xfrm>
          <a:off x="271551" y="2547182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484242"/>
              </p:ext>
            </p:extLst>
          </p:nvPr>
        </p:nvGraphicFramePr>
        <p:xfrm>
          <a:off x="852597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2" name="Chart 1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364416"/>
              </p:ext>
            </p:extLst>
          </p:nvPr>
        </p:nvGraphicFramePr>
        <p:xfrm>
          <a:off x="4386038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11" name="Chart 1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11844"/>
              </p:ext>
            </p:extLst>
          </p:nvPr>
        </p:nvGraphicFramePr>
        <p:xfrm>
          <a:off x="248186" y="28027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16802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3213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3634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1456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358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11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4788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3530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3951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16802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445044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51142" y="1838315"/>
            <a:ext cx="2549252" cy="793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500"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6052" y="2316082"/>
            <a:ext cx="2903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cs typeface="Arial" panose="020B0604020202020204" pitchFamily="34" charset="0"/>
              </a:rPr>
              <a:t>p-value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686" y="1856662"/>
            <a:ext cx="2903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cs typeface="Arial" panose="020B0604020202020204" pitchFamily="34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097" y="1854118"/>
            <a:ext cx="2903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cs typeface="Arial" panose="020B0604020202020204" pitchFamily="34" charset="0"/>
              </a:rPr>
              <a:t>0.0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51142" y="1838315"/>
            <a:ext cx="25492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cs typeface="Arial" panose="020B0604020202020204" pitchFamily="34" charset="0"/>
              </a:rPr>
              <a:t>Full Order Partial Correlation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32226" y="2342235"/>
            <a:ext cx="21302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cs typeface="Arial" panose="020B0604020202020204" pitchFamily="34" charset="0"/>
              </a:rPr>
              <a:t>+ve   </a:t>
            </a:r>
            <a:r>
              <a:rPr lang="en-IN" sz="1500" dirty="0" smtClean="0">
                <a:cs typeface="Arial" panose="020B0604020202020204" pitchFamily="34" charset="0"/>
              </a:rPr>
              <a:t>     </a:t>
            </a:r>
            <a:r>
              <a:rPr lang="en-IN" sz="1500" dirty="0">
                <a:cs typeface="Arial" panose="020B0604020202020204" pitchFamily="34" charset="0"/>
              </a:rPr>
              <a:t>negligible </a:t>
            </a:r>
            <a:r>
              <a:rPr lang="en-IN" sz="1500" dirty="0" smtClean="0">
                <a:cs typeface="Arial" panose="020B0604020202020204" pitchFamily="34" charset="0"/>
              </a:rPr>
              <a:t>       </a:t>
            </a:r>
            <a:r>
              <a:rPr lang="en-IN" sz="1500" dirty="0">
                <a:cs typeface="Arial" panose="020B0604020202020204" pitchFamily="34" charset="0"/>
              </a:rPr>
              <a:t>-ve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464" t="16867" r="2908" b="-1204"/>
          <a:stretch/>
        </p:blipFill>
        <p:spPr>
          <a:xfrm>
            <a:off x="3150157" y="2132022"/>
            <a:ext cx="248053" cy="2149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4220" t="14727" r="10190"/>
          <a:stretch/>
        </p:blipFill>
        <p:spPr>
          <a:xfrm>
            <a:off x="4821511" y="2132022"/>
            <a:ext cx="259164" cy="2339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3904" t="20492" r="9480" b="-1740"/>
          <a:stretch/>
        </p:blipFill>
        <p:spPr>
          <a:xfrm>
            <a:off x="3983951" y="2132022"/>
            <a:ext cx="248053" cy="2149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72245" y="2129437"/>
            <a:ext cx="4200526" cy="237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8" name="Rectangle 27"/>
          <p:cNvSpPr/>
          <p:nvPr/>
        </p:nvSpPr>
        <p:spPr>
          <a:xfrm>
            <a:off x="5600351" y="1838315"/>
            <a:ext cx="4544745" cy="793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50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8" y="2761788"/>
            <a:ext cx="12728122" cy="28777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21455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1199878" y="3256474"/>
            <a:ext cx="226746" cy="1419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023346" y="31021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38191" y="305899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cxnSp>
        <p:nvCxnSpPr>
          <p:cNvPr id="179" name="Straight Arrow Connector 178"/>
          <p:cNvCxnSpPr/>
          <p:nvPr/>
        </p:nvCxnSpPr>
        <p:spPr>
          <a:xfrm flipH="1" flipV="1">
            <a:off x="2121626" y="3615280"/>
            <a:ext cx="173899" cy="2000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838575" y="3406845"/>
            <a:ext cx="341760" cy="261610"/>
            <a:chOff x="3651820" y="3442254"/>
            <a:chExt cx="341760" cy="261610"/>
          </a:xfrm>
        </p:grpSpPr>
        <p:sp>
          <p:nvSpPr>
            <p:cNvPr id="183" name="Oval 18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87" name="Straight Arrow Connector 186"/>
          <p:cNvCxnSpPr/>
          <p:nvPr/>
        </p:nvCxnSpPr>
        <p:spPr>
          <a:xfrm flipH="1" flipV="1">
            <a:off x="2485735" y="3552298"/>
            <a:ext cx="38732" cy="2555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2291195" y="3313059"/>
            <a:ext cx="341760" cy="261610"/>
            <a:chOff x="3651820" y="3442254"/>
            <a:chExt cx="341760" cy="261610"/>
          </a:xfrm>
        </p:grpSpPr>
        <p:sp>
          <p:nvSpPr>
            <p:cNvPr id="189" name="Oval 18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830142" y="2191916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high methane emissions from natural gas infrastructure in Massachusetts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8692" y="173288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0142" y="1680108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8692" y="224469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5" name="Oval 94"/>
          <p:cNvSpPr/>
          <p:nvPr/>
        </p:nvSpPr>
        <p:spPr>
          <a:xfrm>
            <a:off x="658692" y="288177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0142" y="2835349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64020" y="32012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5470" y="3148435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6400" y="36724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850" y="3619691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6400" y="397399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7850" y="392121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(December 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848" y="393963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000384" y="2304402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0384" y="1172723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5382" y="1191138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000384" y="1480778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4745382" y="1499193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745382" y="2304402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0384" y="2602182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45382" y="2614882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0384" y="3242602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(May 2019)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45382" y="3255302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0384" y="3699844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the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45382" y="3712544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113520" y="138479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858518" y="1397496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9113520" y="369133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Cambodia,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858518" y="381833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113520" y="2452296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858518" y="2464996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9113520" y="278684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858518" y="2799548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9113520" y="327929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858518" y="3291991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sp>
        <p:nvSpPr>
          <p:cNvPr id="159" name="Oval 158"/>
          <p:cNvSpPr/>
          <p:nvPr/>
        </p:nvSpPr>
        <p:spPr>
          <a:xfrm>
            <a:off x="4828934" y="45967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000384" y="406904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IPCC issues stark warning over global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warming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745382" y="425319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N" sz="11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5000384" y="87239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4745382" y="890810"/>
            <a:ext cx="341760" cy="261610"/>
            <a:chOff x="572848" y="3245535"/>
            <a:chExt cx="341760" cy="261610"/>
          </a:xfrm>
        </p:grpSpPr>
        <p:sp>
          <p:nvSpPr>
            <p:cNvPr id="166" name="Oval 165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50195</TotalTime>
  <Words>1494</Words>
  <Application>Microsoft Office PowerPoint</Application>
  <PresentationFormat>A3 Paper (297x420 mm)</PresentationFormat>
  <Paragraphs>494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319</cp:revision>
  <dcterms:created xsi:type="dcterms:W3CDTF">2021-12-20T22:01:32Z</dcterms:created>
  <dcterms:modified xsi:type="dcterms:W3CDTF">2022-08-26T17:33:01Z</dcterms:modified>
</cp:coreProperties>
</file>